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31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5" r:id="rId16"/>
    <p:sldId id="270" r:id="rId17"/>
    <p:sldId id="271" r:id="rId18"/>
    <p:sldId id="272" r:id="rId19"/>
    <p:sldId id="273" r:id="rId20"/>
    <p:sldId id="314" r:id="rId21"/>
    <p:sldId id="274" r:id="rId22"/>
    <p:sldId id="275" r:id="rId23"/>
    <p:sldId id="276" r:id="rId24"/>
    <p:sldId id="313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12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4" r:id="rId43"/>
    <p:sldId id="295" r:id="rId44"/>
    <p:sldId id="296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97" r:id="rId54"/>
    <p:sldId id="298" r:id="rId55"/>
    <p:sldId id="299" r:id="rId56"/>
    <p:sldId id="300" r:id="rId57"/>
    <p:sldId id="301" r:id="rId58"/>
    <p:sldId id="302" r:id="rId59"/>
    <p:sldId id="303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8966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t>Нейронные сети</a:t>
            </a:r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t>Основы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Один нейрон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2"/>
          <a:srcRect t="21671"/>
          <a:stretch>
            <a:fillRect/>
          </a:stretch>
        </p:blipFill>
        <p:spPr>
          <a:xfrm>
            <a:off x="-43250" y="5468294"/>
            <a:ext cx="24470500" cy="8252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712"/>
            </a:lvl1pPr>
          </a:lstStyle>
          <a:p>
            <a:r>
              <a:t>Полносвязная сеть. Комбинация нейронов</a:t>
            </a:r>
          </a:p>
        </p:txBody>
      </p:sp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2"/>
          <a:srcRect t="22577"/>
          <a:stretch>
            <a:fillRect/>
          </a:stretch>
        </p:blipFill>
        <p:spPr>
          <a:xfrm>
            <a:off x="-31955" y="5543447"/>
            <a:ext cx="24447909" cy="8164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Скрытый слой</a:t>
            </a:r>
          </a:p>
        </p:txBody>
      </p:sp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844"/>
          <a:stretch>
            <a:fillRect/>
          </a:stretch>
        </p:blipFill>
        <p:spPr>
          <a:xfrm>
            <a:off x="-23712" y="4544951"/>
            <a:ext cx="24431423" cy="91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8624"/>
            </a:lvl1pPr>
          </a:lstStyle>
          <a:p>
            <a:r>
              <a:t>Полносвязная сеть. Входы одного нейрона</a:t>
            </a:r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2"/>
          <a:srcRect t="17140"/>
          <a:stretch>
            <a:fillRect/>
          </a:stretch>
        </p:blipFill>
        <p:spPr>
          <a:xfrm>
            <a:off x="-22278" y="4803459"/>
            <a:ext cx="24384001" cy="8923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Полносвязная сеть. Глубокая сеть</a:t>
            </a:r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/>
          <a:srcRect t="14407"/>
          <a:stretch>
            <a:fillRect/>
          </a:stretch>
        </p:blipFill>
        <p:spPr>
          <a:xfrm>
            <a:off x="-8987" y="4582650"/>
            <a:ext cx="24401973" cy="9144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Активация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1451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58" y="3339455"/>
            <a:ext cx="12124089" cy="1036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1270000" y="3149600"/>
            <a:ext cx="10331805" cy="9296400"/>
          </a:xfrm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t>Активация позволяет нейросетям представлять нелинейность данных</a:t>
            </a:r>
          </a:p>
          <a:p>
            <a:pPr>
              <a:buFont typeface="Courier New"/>
              <a:buChar char="o"/>
            </a:pPr>
            <a:r>
              <a:t>Позволяет аппроксимировать любые сложные функции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Важность активации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" y="4983560"/>
            <a:ext cx="24369517" cy="873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pic>
        <p:nvPicPr>
          <p:cNvPr id="198" name="Screenshot 2021-05-08 at 08.41.44.png" descr="Screenshot 2021-05-08 at 08.4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250" y="4133774"/>
            <a:ext cx="5218498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1-05-08 at 08.42.17.png" descr="Screenshot 2021-05-08 at 08.42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061" y="4231190"/>
            <a:ext cx="4973982" cy="3213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1-05-08 at 08.46.58.png" descr="Screenshot 2021-05-08 at 08.46.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8594" y="9215508"/>
            <a:ext cx="4968915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1-05-08 at 08.47.37.png" descr="Screenshot 2021-05-08 at 08.47.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843" y="9215508"/>
            <a:ext cx="5013312" cy="3407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1-05-08 at 08.51.33.png" descr="Screenshot 2021-05-08 at 08.51.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19" y="4131115"/>
            <a:ext cx="5001556" cy="34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1-05-08 at 08.52.30.png" descr="Screenshot 2021-05-08 at 08.52.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092" y="9216845"/>
            <a:ext cx="5013311" cy="341331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Уравнение"/>
              <p:cNvSpPr txBox="1"/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05" y="3521847"/>
                <a:ext cx="599183" cy="196900"/>
              </a:xfrm>
              <a:prstGeom prst="rect">
                <a:avLst/>
              </a:prstGeom>
              <a:blipFill>
                <a:blip r:embed="rId8"/>
                <a:stretch>
                  <a:fillRect l="-17172" r="-33333" b="-10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Уравнение"/>
              <p:cNvSpPr txBox="1"/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0" y="8363727"/>
                <a:ext cx="2312582" cy="655016"/>
              </a:xfrm>
              <a:prstGeom prst="rect">
                <a:avLst/>
              </a:prstGeom>
              <a:blipFill>
                <a:blip r:embed="rId9"/>
                <a:stretch>
                  <a:fillRect l="-264" r="-3166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Уравнение"/>
              <p:cNvSpPr txBox="1"/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𝜕𝜎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701" y="8366013"/>
                <a:ext cx="1752111" cy="650444"/>
              </a:xfrm>
              <a:prstGeom prst="rect">
                <a:avLst/>
              </a:prstGeom>
              <a:blipFill>
                <a:blip r:embed="rId10"/>
                <a:stretch>
                  <a:fillRect r="-7317" b="-65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Уравнение"/>
              <p:cNvSpPr txBox="1"/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5711" y="3560556"/>
                <a:ext cx="153621" cy="133808"/>
              </a:xfrm>
              <a:prstGeom prst="rect">
                <a:avLst/>
              </a:prstGeom>
              <a:blipFill>
                <a:blip r:embed="rId11"/>
                <a:stretch>
                  <a:fillRect l="-48000" r="-68000" b="-1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Уравнение"/>
              <p:cNvSpPr txBox="1"/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280" y="3521847"/>
                <a:ext cx="519990" cy="211227"/>
              </a:xfrm>
              <a:prstGeom prst="rect">
                <a:avLst/>
              </a:prstGeom>
              <a:blipFill>
                <a:blip r:embed="rId12"/>
                <a:stretch>
                  <a:fillRect l="-21176" r="-35294" b="-970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Уравнение"/>
              <p:cNvSpPr txBox="1"/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ReLU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08" y="8373547"/>
                <a:ext cx="2492048" cy="635375"/>
              </a:xfrm>
              <a:prstGeom prst="rect">
                <a:avLst/>
              </a:prstGeom>
              <a:blipFill>
                <a:blip r:embed="rId13"/>
                <a:stretch>
                  <a:fillRect b="-48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Активация. Функции активации</a:t>
            </a:r>
          </a:p>
        </p:txBody>
      </p:sp>
      <p:sp>
        <p:nvSpPr>
          <p:cNvPr id="21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Также существуют: </a:t>
            </a:r>
          </a:p>
          <a:p>
            <a:pPr>
              <a:buFont typeface="Courier New"/>
              <a:buChar char="o"/>
            </a:pPr>
            <a:r>
              <a:t>leaky ReLU. </a:t>
            </a:r>
          </a:p>
          <a:p>
            <a:pPr>
              <a:buFont typeface="Courier New"/>
              <a:buChar char="o"/>
            </a:pPr>
            <a:r>
              <a:t>sin</a:t>
            </a:r>
          </a:p>
          <a:p>
            <a:pPr>
              <a:buFont typeface="Courier New"/>
              <a:buChar char="o"/>
            </a:pPr>
            <a:r>
              <a:t>SiLU</a:t>
            </a:r>
          </a:p>
          <a:p>
            <a:pPr>
              <a:buFont typeface="Courier New"/>
              <a:buChar char="o"/>
            </a:pPr>
            <a:r>
              <a:t>etc </a:t>
            </a:r>
          </a:p>
          <a:p>
            <a:endParaRPr/>
          </a:p>
          <a:p>
            <a:pPr marL="0" indent="0">
              <a:buSzTx/>
              <a:buNone/>
            </a:pPr>
            <a:r>
              <a:t>Функцией активации может быть любая нелинейная дифференцируемая функция. Но не с каждой нейросеть сможет учиться.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Вводное занятие </a:t>
            </a:r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rPr dirty="0" err="1"/>
              <a:t>Часть</a:t>
            </a:r>
            <a:r>
              <a:rPr dirty="0"/>
              <a:t> I. </a:t>
            </a:r>
            <a:r>
              <a:rPr dirty="0" err="1"/>
              <a:t>Введение</a:t>
            </a:r>
            <a:r>
              <a:rPr dirty="0"/>
              <a:t>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История</a:t>
            </a:r>
            <a:r>
              <a:rPr dirty="0"/>
              <a:t> </a:t>
            </a:r>
            <a:r>
              <a:rPr dirty="0" err="1"/>
              <a:t>нейросетей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Перцептрон</a:t>
            </a:r>
            <a:endParaRPr dirty="0"/>
          </a:p>
          <a:p>
            <a:pPr marL="0" indent="0">
              <a:lnSpc>
                <a:spcPct val="90000"/>
              </a:lnSpc>
              <a:buSzTx/>
              <a:buNone/>
              <a:defRPr sz="4000"/>
            </a:pPr>
            <a:r>
              <a:rPr dirty="0" err="1"/>
              <a:t>Часть</a:t>
            </a:r>
            <a:r>
              <a:rPr dirty="0"/>
              <a:t> II. </a:t>
            </a:r>
            <a:r>
              <a:rPr dirty="0" err="1"/>
              <a:t>Полносвязные</a:t>
            </a:r>
            <a:r>
              <a:rPr dirty="0"/>
              <a:t> </a:t>
            </a:r>
            <a:r>
              <a:rPr dirty="0" err="1"/>
              <a:t>сети</a:t>
            </a:r>
            <a:r>
              <a:rPr dirty="0"/>
              <a:t>: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Линейный</a:t>
            </a:r>
            <a:r>
              <a:rPr dirty="0"/>
              <a:t> </a:t>
            </a:r>
            <a:r>
              <a:rPr dirty="0" err="1"/>
              <a:t>слой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Активация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Функция</a:t>
            </a:r>
            <a:r>
              <a:rPr dirty="0"/>
              <a:t> </a:t>
            </a:r>
            <a:r>
              <a:rPr dirty="0" err="1"/>
              <a:t>потерь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Обратное</a:t>
            </a:r>
            <a:r>
              <a:rPr dirty="0"/>
              <a:t> </a:t>
            </a:r>
            <a:r>
              <a:rPr dirty="0" err="1"/>
              <a:t>распространение</a:t>
            </a:r>
            <a:r>
              <a:rPr dirty="0"/>
              <a:t> </a:t>
            </a:r>
            <a:r>
              <a:rPr dirty="0" err="1"/>
              <a:t>ошибки</a:t>
            </a:r>
            <a:r>
              <a:rPr dirty="0"/>
              <a:t> (Backward pass)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Стохастический</a:t>
            </a:r>
            <a:r>
              <a:rPr dirty="0"/>
              <a:t> </a:t>
            </a:r>
            <a:r>
              <a:rPr dirty="0" err="1"/>
              <a:t>градиентный</a:t>
            </a:r>
            <a:r>
              <a:rPr dirty="0"/>
              <a:t> </a:t>
            </a:r>
            <a:r>
              <a:rPr dirty="0" err="1"/>
              <a:t>спуск</a:t>
            </a:r>
            <a:r>
              <a:rPr dirty="0"/>
              <a:t> и </a:t>
            </a:r>
            <a:r>
              <a:rPr dirty="0" err="1"/>
              <a:t>его</a:t>
            </a:r>
            <a:r>
              <a:rPr dirty="0"/>
              <a:t> </a:t>
            </a:r>
            <a:r>
              <a:rPr dirty="0" err="1"/>
              <a:t>модификации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Лернинг</a:t>
            </a:r>
            <a:r>
              <a:rPr dirty="0"/>
              <a:t> </a:t>
            </a:r>
            <a:r>
              <a:rPr dirty="0" err="1"/>
              <a:t>рейт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 err="1"/>
              <a:t>Батчи</a:t>
            </a:r>
            <a:endParaRPr lang="ru-RU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Оптимизаторы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92503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Функция потерь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239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</a:t>
            </a:r>
          </a:p>
        </p:txBody>
      </p:sp>
      <p:sp>
        <p:nvSpPr>
          <p:cNvPr id="21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100"/>
              </a:lnSpc>
              <a:buSzTx/>
              <a:buNone/>
              <a:defRPr sz="4000"/>
            </a:lvl1pPr>
          </a:lstStyle>
          <a:p>
            <a:r>
              <a:rPr dirty="0" err="1"/>
              <a:t>Хотим</a:t>
            </a:r>
            <a:r>
              <a:rPr dirty="0"/>
              <a:t> </a:t>
            </a:r>
            <a:r>
              <a:rPr dirty="0" err="1"/>
              <a:t>найти</a:t>
            </a:r>
            <a:r>
              <a:rPr dirty="0"/>
              <a:t> </a:t>
            </a:r>
            <a:r>
              <a:rPr dirty="0" err="1"/>
              <a:t>такие</a:t>
            </a:r>
            <a:r>
              <a:rPr dirty="0"/>
              <a:t> </a:t>
            </a:r>
            <a:r>
              <a:rPr dirty="0" err="1"/>
              <a:t>веса</a:t>
            </a:r>
            <a:r>
              <a:rPr dirty="0"/>
              <a:t> (W - </a:t>
            </a:r>
            <a:r>
              <a:rPr dirty="0" err="1"/>
              <a:t>набор</a:t>
            </a:r>
            <a:r>
              <a:rPr dirty="0"/>
              <a:t> </a:t>
            </a:r>
            <a:r>
              <a:rPr dirty="0" err="1"/>
              <a:t>значений</a:t>
            </a:r>
            <a:r>
              <a:rPr dirty="0"/>
              <a:t>), </a:t>
            </a:r>
            <a:r>
              <a:rPr lang="ru-RU" dirty="0"/>
              <a:t>при </a:t>
            </a:r>
            <a:r>
              <a:rPr dirty="0" err="1"/>
              <a:t>которы</a:t>
            </a:r>
            <a:r>
              <a:rPr lang="ru-RU" dirty="0"/>
              <a:t>х</a:t>
            </a:r>
            <a:r>
              <a:rPr dirty="0"/>
              <a:t> </a:t>
            </a:r>
            <a:r>
              <a:rPr dirty="0" err="1"/>
              <a:t>функци</a:t>
            </a:r>
            <a:r>
              <a:rPr lang="ru-RU" dirty="0"/>
              <a:t>я</a:t>
            </a:r>
            <a:r>
              <a:rPr dirty="0"/>
              <a:t> </a:t>
            </a:r>
            <a:r>
              <a:rPr dirty="0" err="1"/>
              <a:t>потерь</a:t>
            </a:r>
            <a:r>
              <a:rPr lang="ru-RU" dirty="0"/>
              <a:t> минимальна</a:t>
            </a:r>
            <a:endParaRPr dirty="0"/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94" y="5965773"/>
            <a:ext cx="24556589" cy="777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19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Функция потерь для разных задач</a:t>
            </a:r>
          </a:p>
        </p:txBody>
      </p:sp>
      <p:sp>
        <p:nvSpPr>
          <p:cNvPr id="222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432526" y="2902046"/>
            <a:ext cx="22479253" cy="92964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6600"/>
              </a:lnSpc>
              <a:buSzTx/>
              <a:buNone/>
            </a:pPr>
            <a:r>
              <a:t>Бинарная классификация:</a:t>
            </a:r>
          </a:p>
          <a:p>
            <a:pPr>
              <a:buFont typeface="Courier New"/>
              <a:buChar char="o"/>
            </a:pPr>
            <a:r>
              <a:t>BinaryCrossEntropy</a:t>
            </a:r>
          </a:p>
          <a:p>
            <a:pPr marL="0" indent="0">
              <a:buSzTx/>
              <a:buNone/>
            </a:pPr>
            <a:r>
              <a:t>Многоклассовая классификация:</a:t>
            </a:r>
          </a:p>
          <a:p>
            <a:pPr>
              <a:buFont typeface="Courier New"/>
              <a:buChar char="o"/>
            </a:pPr>
            <a:r>
              <a:t>CrossEntropy</a:t>
            </a:r>
          </a:p>
          <a:p>
            <a:pPr marL="0" indent="0">
              <a:buSzTx/>
              <a:buNone/>
            </a:pPr>
            <a:r>
              <a:t>Регрессия:</a:t>
            </a:r>
          </a:p>
          <a:p>
            <a:pPr>
              <a:buFont typeface="Courier New"/>
              <a:buChar char="o"/>
            </a:pPr>
            <a:r>
              <a:t>MAE</a:t>
            </a:r>
          </a:p>
          <a:p>
            <a:pPr>
              <a:buFont typeface="Courier New"/>
              <a:buChar char="o"/>
            </a:pPr>
            <a:r>
              <a:t>MSE</a:t>
            </a:r>
          </a:p>
          <a:p>
            <a:pPr marL="0" indent="0">
              <a:buSzTx/>
              <a:buNone/>
            </a:pPr>
            <a:r>
              <a:t>Функцию потерь можно придумать любую, главное, чтобы она была дифференцируема.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Обратное распространение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3499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2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2502311" y="3987595"/>
            <a:ext cx="19379378" cy="777787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 скрытом слое всего один нейрон:</a:t>
            </a:r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t>Вычисление градиента по отношению к w2 (вес между скрытым и выходом) говорит нам как небольшое изменение w2 влияет на наш Loss.</a:t>
            </a:r>
          </a:p>
        </p:txBody>
      </p:sp>
      <p:pic>
        <p:nvPicPr>
          <p:cNvPr id="226" name="Google Shape;347;p45" descr="Google Shape;347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8" y="5473917"/>
            <a:ext cx="16424444" cy="2768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29" name="Google Shape;354;p46" descr="Google Shape;354;p46"/>
          <p:cNvPicPr>
            <a:picLocks noChangeAspect="1"/>
          </p:cNvPicPr>
          <p:nvPr/>
        </p:nvPicPr>
        <p:blipFill>
          <a:blip r:embed="rId2"/>
          <a:srcRect t="19486"/>
          <a:stretch>
            <a:fillRect/>
          </a:stretch>
        </p:blipFill>
        <p:spPr>
          <a:xfrm>
            <a:off x="-17683" y="5306379"/>
            <a:ext cx="24419366" cy="841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2" name="Google Shape;361;p47" descr="Google Shape;361;p47"/>
          <p:cNvPicPr>
            <a:picLocks noChangeAspect="1"/>
          </p:cNvPicPr>
          <p:nvPr/>
        </p:nvPicPr>
        <p:blipFill>
          <a:blip r:embed="rId2"/>
          <a:srcRect t="21681"/>
          <a:stretch>
            <a:fillRect/>
          </a:stretch>
        </p:blipFill>
        <p:spPr>
          <a:xfrm>
            <a:off x="-53048" y="5544801"/>
            <a:ext cx="24490096" cy="8174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pic>
        <p:nvPicPr>
          <p:cNvPr id="235" name="Google Shape;387;p51" descr="Google Shape;387;p51"/>
          <p:cNvPicPr>
            <a:picLocks noChangeAspect="1"/>
          </p:cNvPicPr>
          <p:nvPr/>
        </p:nvPicPr>
        <p:blipFill>
          <a:blip r:embed="rId2"/>
          <a:srcRect t="21869"/>
          <a:stretch>
            <a:fillRect/>
          </a:stretch>
        </p:blipFill>
        <p:spPr>
          <a:xfrm>
            <a:off x="-35365" y="5371485"/>
            <a:ext cx="24454730" cy="835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Уравнение"/>
              <p:cNvSpPr txBox="1"/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3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3797471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Уравнение"/>
              <p:cNvSpPr txBox="1"/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3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5221807"/>
                <a:ext cx="2895796" cy="993040"/>
              </a:xfrm>
              <a:prstGeom prst="rect">
                <a:avLst/>
              </a:prstGeom>
              <a:blipFill>
                <a:blip r:embed="rId3"/>
                <a:stretch>
                  <a:fillRect r="-14737" b="-49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Уравнение"/>
              <p:cNvSpPr txBox="1"/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808044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Уравнение"/>
              <p:cNvSpPr txBox="1"/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3797471"/>
                <a:ext cx="1557732" cy="1073506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Уравнение"/>
              <p:cNvSpPr txBox="1"/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9924959"/>
                <a:ext cx="1512121" cy="1091621"/>
              </a:xfrm>
              <a:prstGeom prst="rect">
                <a:avLst/>
              </a:prstGeom>
              <a:blipFill>
                <a:blip r:embed="rId6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Уравнение"/>
              <p:cNvSpPr txBox="1"/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5321019"/>
                <a:ext cx="1451242" cy="1071221"/>
              </a:xfrm>
              <a:prstGeom prst="rect">
                <a:avLst/>
              </a:prstGeom>
              <a:blipFill>
                <a:blip r:embed="rId7"/>
                <a:stretch>
                  <a:fillRect b="-5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Уравнение"/>
              <p:cNvSpPr txBox="1"/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6842282"/>
                <a:ext cx="1584185" cy="1093568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Уравнение"/>
              <p:cNvSpPr txBox="1"/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375" y="8381348"/>
                <a:ext cx="1427085" cy="1091621"/>
              </a:xfrm>
              <a:prstGeom prst="rect">
                <a:avLst/>
              </a:prstGeom>
              <a:blipFill>
                <a:blip r:embed="rId9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Уравнение"/>
              <p:cNvSpPr txBox="1"/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6880175"/>
                <a:ext cx="3843674" cy="430139"/>
              </a:xfrm>
              <a:prstGeom prst="rect">
                <a:avLst/>
              </a:prstGeom>
              <a:blipFill>
                <a:blip r:embed="rId10"/>
                <a:stretch>
                  <a:fillRect r="-14127" b="-2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Уравнение"/>
              <p:cNvSpPr txBox="1"/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4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65" y="955128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История нейросетей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Уравнение"/>
              <p:cNvSpPr txBox="1"/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3868200"/>
                <a:ext cx="3457442" cy="974294"/>
              </a:xfrm>
              <a:prstGeom prst="rect">
                <a:avLst/>
              </a:prstGeom>
              <a:blipFill>
                <a:blip r:embed="rId2"/>
                <a:stretch>
                  <a:fillRect l="-176" r="-8818" b="-566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Уравнение"/>
              <p:cNvSpPr txBox="1"/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5292537"/>
                <a:ext cx="2895796" cy="993039"/>
              </a:xfrm>
              <a:prstGeom prst="rect">
                <a:avLst/>
              </a:prstGeom>
              <a:blipFill>
                <a:blip r:embed="rId3"/>
                <a:stretch>
                  <a:fillRect r="-14737" b="-49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Уравнение"/>
              <p:cNvSpPr txBox="1"/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2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8151171"/>
                <a:ext cx="3388242" cy="843535"/>
              </a:xfrm>
              <a:prstGeom prst="rect">
                <a:avLst/>
              </a:prstGeom>
              <a:blipFill>
                <a:blip r:embed="rId4"/>
                <a:stretch>
                  <a:fillRect l="-180" r="-43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Уравнение"/>
              <p:cNvSpPr txBox="1"/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3868200"/>
                <a:ext cx="2184046" cy="1073507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Уравнение"/>
              <p:cNvSpPr txBox="1"/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9995689"/>
                <a:ext cx="1935845" cy="1091620"/>
              </a:xfrm>
              <a:prstGeom prst="rect">
                <a:avLst/>
              </a:prstGeom>
              <a:blipFill>
                <a:blip r:embed="rId6"/>
                <a:stretch>
                  <a:fillRect l="-314" r="-817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Уравнение"/>
              <p:cNvSpPr txBox="1"/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5391749"/>
                <a:ext cx="1402982" cy="1071221"/>
              </a:xfrm>
              <a:prstGeom prst="rect">
                <a:avLst/>
              </a:prstGeom>
              <a:blipFill>
                <a:blip r:embed="rId7"/>
                <a:stretch>
                  <a:fillRect l="-435" r="-5217" b="-56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Уравнение"/>
              <p:cNvSpPr txBox="1"/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6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6913012"/>
                <a:ext cx="1560157" cy="1093568"/>
              </a:xfrm>
              <a:prstGeom prst="rect">
                <a:avLst/>
              </a:prstGeom>
              <a:blipFill>
                <a:blip r:embed="rId8"/>
                <a:stretch>
                  <a:fillRect l="-391" r="-3516" b="-3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Уравнение"/>
              <p:cNvSpPr txBox="1"/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117" y="8452077"/>
                <a:ext cx="2829948" cy="1091621"/>
              </a:xfrm>
              <a:prstGeom prst="rect">
                <a:avLst/>
              </a:prstGeom>
              <a:blipFill>
                <a:blip r:embed="rId9"/>
                <a:stretch>
                  <a:fillRect l="-216" r="-10776" b="-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Уравнение"/>
              <p:cNvSpPr txBox="1"/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8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6950905"/>
                <a:ext cx="3843675" cy="430139"/>
              </a:xfrm>
              <a:prstGeom prst="rect">
                <a:avLst/>
              </a:prstGeom>
              <a:blipFill>
                <a:blip r:embed="rId10"/>
                <a:stretch>
                  <a:fillRect r="-14127" b="-267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Уравнение"/>
              <p:cNvSpPr txBox="1"/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3600"/>
              </a:p>
            </p:txBody>
          </p:sp>
        </mc:Choice>
        <mc:Fallback xmlns="">
          <p:sp>
            <p:nvSpPr>
              <p:cNvPr id="259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707" y="9622018"/>
                <a:ext cx="5113514" cy="1093568"/>
              </a:xfrm>
              <a:prstGeom prst="rect">
                <a:avLst/>
              </a:prstGeom>
              <a:blipFill>
                <a:blip r:embed="rId11"/>
                <a:stretch>
                  <a:fillRect b="-3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Пункт списка…"/>
              <p:cNvSpPr txBox="1"/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Какой смысл имеет производная функции ошибки по этой активации</a:t>
                </a:r>
              </a:p>
            </p:txBody>
          </p:sp>
        </mc:Choice>
        <mc:Fallback xmlns="">
          <p:sp>
            <p:nvSpPr>
              <p:cNvPr id="262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2343098"/>
              </a:xfrm>
              <a:prstGeom prst="rect">
                <a:avLst/>
              </a:prstGeom>
              <a:blipFill>
                <a:blip r:embed="rId2"/>
                <a:stretch>
                  <a:fillRect l="-1473" b="-576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Уравнение"/>
              <p:cNvSpPr txBox="1"/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sz="3700"/>
              </a:p>
            </p:txBody>
          </p:sp>
        </mc:Choice>
        <mc:Fallback xmlns="">
          <p:sp>
            <p:nvSpPr>
              <p:cNvPr id="26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401" y="4708268"/>
                <a:ext cx="2001536" cy="1201953"/>
              </a:xfrm>
              <a:prstGeom prst="rect">
                <a:avLst/>
              </a:prstGeom>
              <a:blipFill>
                <a:blip r:embed="rId3"/>
                <a:stretch>
                  <a:fillRect b="-85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Пункт списка…"/>
              <p:cNvSpPr txBox="1"/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Пусть теперь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 — значение </a:t>
                </a:r>
                <a14:m>
                  <m:oMath xmlns:m="http://schemas.openxmlformats.org/officeDocument/2006/math">
                    <m:r>
                      <a:rPr sz="535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-го нейрона в слое </a:t>
                </a:r>
                <a14:m>
                  <m:oMath xmlns:m="http://schemas.openxmlformats.org/officeDocument/2006/math">
                    <m:r>
                      <a:rPr sz="7300" i="1">
                        <a:solidFill>
                          <a:srgbClr val="35545C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t> до активации. </a:t>
                </a:r>
              </a:p>
              <a:p>
                <a:pPr algn="l" defTabSz="355600">
                  <a:lnSpc>
                    <a:spcPct val="200000"/>
                  </a:lnSpc>
                  <a:defRPr sz="4400" b="0">
                    <a:solidFill>
                      <a:srgbClr val="35545C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rPr sz="2800"/>
                  <a:t>                  </a:t>
                </a:r>
                <a:r>
                  <a:t>отражает «долю» ошибки в соответствующем нейроне. Если мы немного изменим его значение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, то значение функции ошибки изменится на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t>.</a:t>
                </a:r>
              </a:p>
            </p:txBody>
          </p:sp>
        </mc:Choice>
        <mc:Fallback xmlns="">
          <p:sp>
            <p:nvSpPr>
              <p:cNvPr id="26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02" y="3219567"/>
                <a:ext cx="19449835" cy="5442457"/>
              </a:xfrm>
              <a:prstGeom prst="rect">
                <a:avLst/>
              </a:prstGeom>
              <a:blipFill>
                <a:blip r:embed="rId2"/>
                <a:stretch>
                  <a:fillRect l="-1473" b="-36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Уравнение"/>
              <p:cNvSpPr txBox="1"/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sz="3800"/>
              </a:p>
            </p:txBody>
          </p:sp>
        </mc:Choice>
        <mc:Fallback xmlns="">
          <p:sp>
            <p:nvSpPr>
              <p:cNvPr id="267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79" y="4650829"/>
                <a:ext cx="1733952" cy="1235264"/>
              </a:xfrm>
              <a:prstGeom prst="rect">
                <a:avLst/>
              </a:prstGeom>
              <a:blipFill>
                <a:blip r:embed="rId3"/>
                <a:stretch>
                  <a:fillRect r="-1056" b="-88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Обратное распространение ошибки</a:t>
            </a:r>
          </a:p>
        </p:txBody>
      </p:sp>
      <p:sp>
        <p:nvSpPr>
          <p:cNvPr id="270" name="Пункт списка…"/>
          <p:cNvSpPr txBox="1"/>
          <p:nvPr/>
        </p:nvSpPr>
        <p:spPr>
          <a:xfrm>
            <a:off x="2101850" y="3620530"/>
            <a:ext cx="19569951" cy="68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 более общем случае, алгоритм обратного распространения оказывается применим для любого ациклического графа вычислений, каждая вершина которого является дифференцируемой функцией от входящих значений. </a:t>
            </a:r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 defTabSz="355600">
              <a:lnSpc>
                <a:spcPct val="150000"/>
              </a:lnSpc>
              <a:defRPr sz="4400" b="0">
                <a:solidFill>
                  <a:srgbClr val="35545C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Фреймворки глубокого обучения представляют из себя конструкторы таких графов со скрытой в реализации классов логикой дифференцирования.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Градиентный спуск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0551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sp>
        <p:nvSpPr>
          <p:cNvPr id="273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74" name="Google Shape;334;p43" descr="Google Shape;334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Google Shape;335;p43" descr="Google Shape;335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2"/>
          <a:srcRect t="8654"/>
          <a:stretch>
            <a:fillRect/>
          </a:stretch>
        </p:blipFill>
        <p:spPr>
          <a:xfrm>
            <a:off x="-47062" y="3711718"/>
            <a:ext cx="24478124" cy="1017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1" name="Изображение" descr="Изображение"/>
          <p:cNvPicPr>
            <a:picLocks noChangeAspect="1"/>
          </p:cNvPicPr>
          <p:nvPr/>
        </p:nvPicPr>
        <p:blipFill>
          <a:blip r:embed="rId2"/>
          <a:srcRect t="9480"/>
          <a:stretch>
            <a:fillRect/>
          </a:stretch>
        </p:blipFill>
        <p:spPr>
          <a:xfrm>
            <a:off x="-22765" y="3597273"/>
            <a:ext cx="24429529" cy="1031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58" y="4719803"/>
            <a:ext cx="24443915" cy="9336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pic>
        <p:nvPicPr>
          <p:cNvPr id="287" name="Google Shape;327;p42" descr="Google Shape;327;p42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-17683" y="4723877"/>
            <a:ext cx="24419366" cy="90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EOTPFViUcAAVLS0.png large.png" descr="EOTPFViUcAAVLS0.png large.png"/>
          <p:cNvPicPr>
            <a:picLocks noChangeAspect="1"/>
          </p:cNvPicPr>
          <p:nvPr/>
        </p:nvPicPr>
        <p:blipFill>
          <a:blip r:embed="rId2"/>
          <a:srcRect t="21822"/>
          <a:stretch>
            <a:fillRect/>
          </a:stretch>
        </p:blipFill>
        <p:spPr>
          <a:xfrm>
            <a:off x="-1" y="2798719"/>
            <a:ext cx="24384001" cy="107227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История глубокого обучен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История глубокого обучения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Градиентный спуск</a:t>
            </a:r>
          </a:p>
        </p:txBody>
      </p:sp>
      <p:sp>
        <p:nvSpPr>
          <p:cNvPr id="290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503887" y="4053492"/>
            <a:ext cx="17376226" cy="643546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4400"/>
              <a:buAutoNum type="arabicPeriod"/>
              <a:defRPr>
                <a:solidFill>
                  <a:srgbClr val="595959"/>
                </a:solidFill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Повторяем до схождения в минимум: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Считаем градиент (частные производные по параметрам)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lphaLcPeriod"/>
              <a:defRPr>
                <a:solidFill>
                  <a:srgbClr val="4D5156"/>
                </a:solidFill>
              </a:defRPr>
            </a:pPr>
            <a:r>
              <a:t>Обновляем веса </a:t>
            </a:r>
          </a:p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4D5156"/>
              </a:buClr>
              <a:buSzPts val="4400"/>
              <a:buAutoNum type="arabicPeriod"/>
              <a:defRPr>
                <a:solidFill>
                  <a:srgbClr val="4D5156"/>
                </a:solidFill>
              </a:defRPr>
            </a:pPr>
            <a:r>
              <a:t>Возвращаем веса</a:t>
            </a:r>
          </a:p>
        </p:txBody>
      </p:sp>
      <p:pic>
        <p:nvPicPr>
          <p:cNvPr id="291" name="Google Shape;334;p43" descr="Google Shape;334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957" y="5512797"/>
            <a:ext cx="1269256" cy="10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oogle Shape;335;p43" descr="Google Shape;335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06" y="6376392"/>
            <a:ext cx="3224289" cy="915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295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963973"/>
            <a:ext cx="18208402" cy="5182635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rPr dirty="0" err="1"/>
              <a:t>Проблема</a:t>
            </a:r>
            <a:r>
              <a:rPr dirty="0"/>
              <a:t> </a:t>
            </a:r>
            <a:r>
              <a:rPr dirty="0" err="1"/>
              <a:t>заключается</a:t>
            </a:r>
            <a:r>
              <a:rPr dirty="0"/>
              <a:t> в </a:t>
            </a:r>
            <a:r>
              <a:rPr dirty="0" err="1"/>
              <a:t>выборе</a:t>
            </a:r>
            <a:r>
              <a:rPr dirty="0"/>
              <a:t> </a:t>
            </a:r>
            <a:r>
              <a:rPr dirty="0" err="1"/>
              <a:t>скорости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: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rPr dirty="0" err="1"/>
              <a:t>слишком</a:t>
            </a:r>
            <a:r>
              <a:rPr dirty="0"/>
              <a:t> </a:t>
            </a:r>
            <a:r>
              <a:rPr dirty="0" err="1"/>
              <a:t>маленький</a:t>
            </a:r>
            <a:r>
              <a:rPr dirty="0"/>
              <a:t> - </a:t>
            </a:r>
            <a:r>
              <a:rPr dirty="0" err="1"/>
              <a:t>свалились</a:t>
            </a:r>
            <a:r>
              <a:rPr dirty="0"/>
              <a:t> в </a:t>
            </a:r>
            <a:r>
              <a:rPr dirty="0" err="1"/>
              <a:t>локальную</a:t>
            </a:r>
            <a:r>
              <a:rPr dirty="0"/>
              <a:t> </a:t>
            </a:r>
            <a:r>
              <a:rPr dirty="0" err="1"/>
              <a:t>яму</a:t>
            </a:r>
            <a:r>
              <a:rPr dirty="0"/>
              <a:t> в </a:t>
            </a:r>
            <a:r>
              <a:rPr dirty="0" err="1"/>
              <a:t>самом</a:t>
            </a:r>
            <a:r>
              <a:rPr dirty="0"/>
              <a:t> </a:t>
            </a:r>
            <a:r>
              <a:rPr dirty="0" err="1"/>
              <a:t>начале</a:t>
            </a:r>
            <a:endParaRPr dirty="0"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pPr>
            <a:r>
              <a:rPr dirty="0" err="1"/>
              <a:t>слишком</a:t>
            </a:r>
            <a:r>
              <a:rPr dirty="0"/>
              <a:t> </a:t>
            </a:r>
            <a:r>
              <a:rPr dirty="0" err="1"/>
              <a:t>большой</a:t>
            </a:r>
            <a:r>
              <a:rPr dirty="0"/>
              <a:t> -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можем</a:t>
            </a:r>
            <a:r>
              <a:rPr dirty="0"/>
              <a:t> </a:t>
            </a:r>
            <a:r>
              <a:rPr dirty="0" err="1"/>
              <a:t>сойтись</a:t>
            </a:r>
            <a:r>
              <a:rPr dirty="0"/>
              <a:t> к </a:t>
            </a:r>
            <a:r>
              <a:rPr lang="ru-RU" dirty="0"/>
              <a:t>оптимуму</a:t>
            </a:r>
            <a:endParaRPr dirty="0"/>
          </a:p>
        </p:txBody>
      </p:sp>
      <p:pic>
        <p:nvPicPr>
          <p:cNvPr id="296" name="Google Shape;415;p55" descr="Google Shape;415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1" y="8203102"/>
            <a:ext cx="24553842" cy="55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pic>
        <p:nvPicPr>
          <p:cNvPr id="303" name="Google Shape;422;p56" descr="Google Shape;422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3943437"/>
            <a:ext cx="24419183" cy="975833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маленький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0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Слишком большой</a:t>
            </a:r>
          </a:p>
        </p:txBody>
      </p:sp>
      <p:pic>
        <p:nvPicPr>
          <p:cNvPr id="308" name="Google Shape;429;p57" descr="Google Shape;429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48" y="4295171"/>
            <a:ext cx="24490096" cy="944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Лернинг рейт</a:t>
            </a:r>
          </a:p>
        </p:txBody>
      </p:sp>
      <p:sp>
        <p:nvSpPr>
          <p:cNvPr id="31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087799" y="3150583"/>
            <a:ext cx="18208402" cy="5182636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</a:defRPr>
            </a:lvl1pPr>
          </a:lstStyle>
          <a:p>
            <a:r>
              <a:t>Оптимальный</a:t>
            </a:r>
          </a:p>
        </p:txBody>
      </p:sp>
      <p:pic>
        <p:nvPicPr>
          <p:cNvPr id="312" name="Google Shape;436;p58" descr="Google Shape;436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4279776"/>
            <a:ext cx="24419366" cy="943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Батчи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Батчи. Градиентный спуск по 1 точк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1 точке</a:t>
            </a:r>
          </a:p>
        </p:txBody>
      </p:sp>
      <p:sp>
        <p:nvSpPr>
          <p:cNvPr id="151" name="Случайно инициализируем веса (например, 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(например, 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произвольную точку i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1 точке </a:t>
            </a:r>
          </a:p>
          <a:p>
            <a:pPr marL="914400" lvl="1" indent="-3175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52" name="Google Shape;488;p66" descr="Google Shape;488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65" y="5256220"/>
            <a:ext cx="1322608" cy="8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489;p66" descr="Google Shape;489;p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92" y="6012534"/>
            <a:ext cx="2322761" cy="645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6" name="SGD на 1 точк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точке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Батчи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</a:t>
            </a:r>
          </a:p>
        </p:txBody>
      </p:sp>
      <p:sp>
        <p:nvSpPr>
          <p:cNvPr id="159" name="SGD на 1 примере может не стабильно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SGD на 1 примере может не стабильно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обновление весов затратный процесс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Нет возможности применить модель на всем датасете и посчитать градиент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endParaRPr/>
          </a:p>
          <a:p>
            <a:pPr lvl="1" indent="228600" defTabSz="825500">
              <a:lnSpc>
                <a:spcPct val="90000"/>
              </a:lnSpc>
              <a:spcBef>
                <a:spcPts val="1600"/>
              </a:spcBef>
              <a:defRPr sz="4000"/>
            </a:pPr>
            <a:r>
              <a:t>Решение: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Применять модель на наборе обучающих примеров (мини батч)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2" name="Случайно инициализируем веса (~N(0, σ^2))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4000"/>
              <a:buAutoNum type="arabicPeriod"/>
              <a:defRPr sz="4000"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Случайно инициализируем веса (~N(0</a:t>
            </a:r>
            <a:r>
              <a:rPr>
                <a:solidFill>
                  <a:srgbClr val="4D5156"/>
                </a:solidFill>
              </a:rPr>
              <a:t>, σ^2))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Повторяем до схождения в минимум: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Выбираем батч из B точек</a:t>
            </a:r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Считаем градиент (частные производные по параметрам) по B точкам</a:t>
            </a:r>
            <a:br/>
            <a:endParaRPr/>
          </a:p>
          <a:p>
            <a:pPr marL="914400" lvl="1" indent="-342900">
              <a:lnSpc>
                <a:spcPct val="115000"/>
              </a:lnSpc>
              <a:buClr>
                <a:srgbClr val="4D5156"/>
              </a:buClr>
              <a:buSzPts val="4000"/>
              <a:buAutoNum type="alphaL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Обновляем веса </a:t>
            </a:r>
          </a:p>
          <a:p>
            <a:pPr marL="457200" indent="-342900">
              <a:lnSpc>
                <a:spcPct val="115000"/>
              </a:lnSpc>
              <a:buClr>
                <a:srgbClr val="4D5156"/>
              </a:buClr>
              <a:buSzPts val="4000"/>
              <a:buAutoNum type="arabicPeriod"/>
              <a:defRPr sz="4000">
                <a:solidFill>
                  <a:srgbClr val="4D515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Возвращаем веса</a:t>
            </a:r>
          </a:p>
        </p:txBody>
      </p:sp>
      <p:pic>
        <p:nvPicPr>
          <p:cNvPr id="163" name="Google Shape;498;p67" descr="Google Shape;498;p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45" y="6845191"/>
            <a:ext cx="10042548" cy="685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497;p67" descr="Google Shape;497;p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16" y="6732453"/>
            <a:ext cx="2579608" cy="64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496;p67" descr="Google Shape;496;p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8" y="5989793"/>
            <a:ext cx="3221761" cy="64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Пункт списка…"/>
          <p:cNvSpPr txBox="1"/>
          <p:nvPr/>
        </p:nvSpPr>
        <p:spPr>
          <a:xfrm>
            <a:off x="955829" y="3131155"/>
            <a:ext cx="22472341" cy="34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В 1958 году Фрэнк Розенблатт опубликовал отчет о своей работе по исследованию хранения и организации информации в мозге. В этой публикации впервые была сформулирована модель простой нейронной сети состоящей из слоя сенсоров, ассоциативных и реагирующего элементов.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Пункт списка…"/>
              <p:cNvSpPr txBox="1"/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Sensors(S) - элементы могут находиться в состоянии покоя или возбуждения.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Association(A) - элементы активируются если активно достаточное количество S. </a:t>
                </a:r>
              </a:p>
              <a:p>
                <a:pPr algn="l" defTabSz="355600">
                  <a:lnSpc>
                    <a:spcPct val="150000"/>
                  </a:lnSpc>
                  <a:defRPr sz="2400" b="0">
                    <a:solidFill>
                      <a:srgbClr val="35545C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t>Response(R) - элемент суммирует A-элементы с весами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3250" i="1">
                            <a:solidFill>
                              <a:srgbClr val="3554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56" name="Пункт списк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43" y="8086125"/>
                <a:ext cx="7924356" cy="3293359"/>
              </a:xfrm>
              <a:prstGeom prst="rect">
                <a:avLst/>
              </a:prstGeom>
              <a:blipFill>
                <a:blip r:embed="rId3"/>
                <a:stretch>
                  <a:fillRect l="-1692" r="-385" b="-94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Батчи. Градиентный спуск по батчам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Градиентный спуск по батчам</a:t>
            </a:r>
          </a:p>
        </p:txBody>
      </p:sp>
      <p:sp>
        <p:nvSpPr>
          <p:cNvPr id="168" name="Благодаря усреднению градиентов алгоритм может стабильнее сходиться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Благодаря усреднению градиентов алгоритм может стабильнее сходиться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Среднее арифметическое - аддитивная операция, поэтому можно считать градиенты от разных батчей на разных GPU и усреднять их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Батчи. Формирование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Батчи. Формирование</a:t>
            </a:r>
          </a:p>
        </p:txBody>
      </p:sp>
      <p:sp>
        <p:nvSpPr>
          <p:cNvPr id="171" name="Случайно перед началом новой эпохи…"/>
          <p:cNvSpPr txBox="1">
            <a:spLocks noGrp="1"/>
          </p:cNvSpPr>
          <p:nvPr>
            <p:ph type="body" idx="1"/>
          </p:nvPr>
        </p:nvSpPr>
        <p:spPr>
          <a:xfrm>
            <a:off x="1270000" y="5923039"/>
            <a:ext cx="21844000" cy="6522961"/>
          </a:xfrm>
          <a:prstGeom prst="rect">
            <a:avLst/>
          </a:prstGeom>
        </p:spPr>
        <p:txBody>
          <a:bodyPr/>
          <a:lstStyle/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Случайно перед началом новой эпохи</a:t>
            </a:r>
          </a:p>
          <a:p>
            <a:pPr marL="1217082" lvl="1" indent="-582082" defTabSz="825500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/>
            </a:pPr>
            <a:r>
              <a:t>Псевдослучайно перед началом новой эпохи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Оптимизаторы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16704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</a:t>
            </a:r>
          </a:p>
        </p:txBody>
      </p:sp>
      <p:sp>
        <p:nvSpPr>
          <p:cNvPr id="315" name="Google Shape;442;p59"/>
          <p:cNvSpPr txBox="1"/>
          <p:nvPr/>
        </p:nvSpPr>
        <p:spPr>
          <a:xfrm>
            <a:off x="7738298" y="4017020"/>
            <a:ext cx="10734007" cy="577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SGD (неадапт.)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SDG Momentum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RMSProp 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Adagrad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Adadelta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</a:t>
            </a:r>
          </a:p>
          <a:p>
            <a:pPr marL="609599" indent="-609599" algn="l" defTabSz="792479">
              <a:lnSpc>
                <a:spcPct val="90000"/>
              </a:lnSpc>
              <a:spcBef>
                <a:spcPts val="1500"/>
              </a:spcBef>
              <a:buSzPct val="125000"/>
              <a:buFont typeface="Courier New"/>
              <a:buChar char="o"/>
              <a:defRPr sz="3839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AdamW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Momentum</a:t>
            </a:r>
          </a:p>
        </p:txBody>
      </p:sp>
      <p:sp>
        <p:nvSpPr>
          <p:cNvPr id="318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quarter" idx="1"/>
          </p:nvPr>
        </p:nvSpPr>
        <p:spPr>
          <a:xfrm>
            <a:off x="6302365" y="5149800"/>
            <a:ext cx="10610783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velocity = momentum (0.9-0.99)* velocity - </a:t>
            </a:r>
            <a:r>
              <a:rPr dirty="0" err="1"/>
              <a:t>lr</a:t>
            </a:r>
            <a:r>
              <a:rPr dirty="0"/>
              <a:t>*gradient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 = w + velocity (</a:t>
            </a:r>
            <a:r>
              <a:rPr dirty="0" err="1"/>
              <a:t>скорость-вектор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Adagrad</a:t>
            </a:r>
          </a:p>
        </p:txBody>
      </p:sp>
      <p:sp>
        <p:nvSpPr>
          <p:cNvPr id="321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3449734" y="4148155"/>
            <a:ext cx="17484532" cy="541969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035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для разных измерений весов, так вклад каждого измерения в выбранное направление стабилизируется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gradient ** 2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035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Оптимизаторы. RMSprop</a:t>
            </a:r>
          </a:p>
        </p:txBody>
      </p:sp>
      <p:sp>
        <p:nvSpPr>
          <p:cNvPr id="324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sz="half" idx="1"/>
          </p:nvPr>
        </p:nvSpPr>
        <p:spPr>
          <a:xfrm>
            <a:off x="2828572" y="4234792"/>
            <a:ext cx="19008876" cy="6802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+= rho (0.9 - 0.99) * accumulated + (1- rho) * gradient ** 2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 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gradient</a:t>
            </a:r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115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Аккумуляция градиента за последние шаги, а не всегда как в Adagrad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 20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Оптимизаторы</a:t>
            </a:r>
            <a:r>
              <a:rPr dirty="0"/>
              <a:t>. </a:t>
            </a:r>
            <a:r>
              <a:rPr lang="en-US" dirty="0"/>
              <a:t>Adam</a:t>
            </a:r>
            <a:endParaRPr dirty="0"/>
          </a:p>
        </p:txBody>
      </p:sp>
      <p:sp>
        <p:nvSpPr>
          <p:cNvPr id="327" name="Первый питчинг (презентация для инвесторов) состоялась в апреле 2004, но потенциальных инвесторов оттолкнула идея создания совместимой ОС для фотокамер и магазина приложений, которыми могли бы пользоваться конкуренты.…"/>
          <p:cNvSpPr txBox="1">
            <a:spLocks noGrp="1"/>
          </p:cNvSpPr>
          <p:nvPr>
            <p:ph type="body" idx="1"/>
          </p:nvPr>
        </p:nvSpPr>
        <p:spPr>
          <a:xfrm>
            <a:off x="1762104" y="3635884"/>
            <a:ext cx="20859792" cy="6444232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 defTabSz="914400">
              <a:lnSpc>
                <a:spcPct val="92000"/>
              </a:lnSpc>
              <a:spcBef>
                <a:spcPts val="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Adam = RMSProp +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Адаптивный Lr применяется не к градиенту, а к скорости как в Momentum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velocity = beta1 * velocity + (1-beta1) * gradient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accumulated = beta2 * accumulated + (1-beta2) * gradient ** 2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adapt_lr = lr / sqrt (accumulated)</a:t>
            </a:r>
          </a:p>
          <a:p>
            <a:pPr marL="0" indent="0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SzTx/>
              <a:buFont typeface="Arial"/>
              <a:buNone/>
              <a:defRPr>
                <a:solidFill>
                  <a:srgbClr val="59595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 = w - adapt_lr * velocity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Домашнее зад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Домашнее задание</a:t>
            </a:r>
          </a:p>
        </p:txBody>
      </p:sp>
      <p:sp>
        <p:nvSpPr>
          <p:cNvPr id="330" name="Настроить IDE для работ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Courier New"/>
              <a:buChar char="o"/>
            </a:pPr>
            <a:r>
              <a:rPr dirty="0" err="1"/>
              <a:t>Написать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PyTorch</a:t>
            </a:r>
            <a:r>
              <a:rPr dirty="0"/>
              <a:t> </a:t>
            </a:r>
            <a:r>
              <a:rPr lang="ru-RU" dirty="0"/>
              <a:t>глубокую сеть. Проверить работу форвард пасса.</a:t>
            </a:r>
            <a:endParaRPr dirty="0"/>
          </a:p>
          <a:p>
            <a:pPr>
              <a:buFont typeface="Courier New"/>
              <a:buChar char="o"/>
            </a:pPr>
            <a:r>
              <a:rPr dirty="0" err="1"/>
              <a:t>Написать</a:t>
            </a:r>
            <a:r>
              <a:rPr dirty="0"/>
              <a:t> </a:t>
            </a:r>
            <a:r>
              <a:rPr dirty="0" err="1"/>
              <a:t>адаптивны</a:t>
            </a:r>
            <a:r>
              <a:rPr lang="ru-RU" dirty="0"/>
              <a:t>й</a:t>
            </a:r>
            <a:r>
              <a:rPr dirty="0"/>
              <a:t> </a:t>
            </a:r>
            <a:r>
              <a:rPr dirty="0" err="1"/>
              <a:t>оптимизатор</a:t>
            </a:r>
            <a:endParaRPr dirty="0"/>
          </a:p>
          <a:p>
            <a:pPr>
              <a:buFont typeface="Courier New"/>
              <a:buChar char="o"/>
            </a:pPr>
            <a:r>
              <a:rPr dirty="0"/>
              <a:t> </a:t>
            </a:r>
            <a:r>
              <a:rPr dirty="0" err="1"/>
              <a:t>Решить</a:t>
            </a:r>
            <a:r>
              <a:rPr dirty="0"/>
              <a:t> </a:t>
            </a:r>
            <a:r>
              <a:rPr dirty="0" err="1"/>
              <a:t>задачу</a:t>
            </a:r>
            <a:r>
              <a:rPr dirty="0"/>
              <a:t> </a:t>
            </a:r>
            <a:r>
              <a:rPr dirty="0" err="1"/>
              <a:t>нахождения</a:t>
            </a:r>
            <a:r>
              <a:rPr dirty="0"/>
              <a:t> </a:t>
            </a:r>
            <a:r>
              <a:rPr dirty="0" err="1"/>
              <a:t>корней</a:t>
            </a:r>
            <a:r>
              <a:rPr dirty="0"/>
              <a:t> </a:t>
            </a:r>
            <a:r>
              <a:rPr dirty="0" err="1"/>
              <a:t>квадратного</a:t>
            </a:r>
            <a:r>
              <a:rPr dirty="0"/>
              <a:t> </a:t>
            </a:r>
            <a:r>
              <a:rPr dirty="0" err="1"/>
              <a:t>уравнения</a:t>
            </a:r>
            <a:r>
              <a:rPr dirty="0"/>
              <a:t> </a:t>
            </a:r>
            <a:r>
              <a:rPr dirty="0" err="1"/>
              <a:t>методом</a:t>
            </a:r>
            <a:r>
              <a:rPr dirty="0"/>
              <a:t> </a:t>
            </a:r>
            <a:r>
              <a:rPr dirty="0" err="1"/>
              <a:t>градиентного</a:t>
            </a:r>
            <a:r>
              <a:rPr dirty="0"/>
              <a:t> </a:t>
            </a:r>
            <a:r>
              <a:rPr dirty="0" err="1"/>
              <a:t>спуска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59" name="Пункт списка…"/>
          <p:cNvSpPr txBox="1"/>
          <p:nvPr/>
        </p:nvSpPr>
        <p:spPr>
          <a:xfrm>
            <a:off x="1252489" y="3520167"/>
            <a:ext cx="22295586" cy="16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Коэффициенты S-A слоя в простом перцептроне выбирались случайным образом из значений {-1, 0, 1}. А вот коэффициенты A-R слоя «обучались» методом коррекции ошибки.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7" y="9593415"/>
            <a:ext cx="4149114" cy="27649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Уравнение"/>
              <p:cNvSpPr txBox="1"/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2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61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72" y="7411490"/>
                <a:ext cx="3908543" cy="1076114"/>
              </a:xfrm>
              <a:prstGeom prst="rect">
                <a:avLst/>
              </a:prstGeom>
              <a:blipFill>
                <a:blip r:embed="rId3"/>
                <a:stretch>
                  <a:fillRect l="-156" r="-6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014" y="6494702"/>
            <a:ext cx="8673231" cy="6071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Розенблатта</a:t>
            </a:r>
          </a:p>
        </p:txBody>
      </p:sp>
      <p:sp>
        <p:nvSpPr>
          <p:cNvPr id="165" name="Пункт списка…"/>
          <p:cNvSpPr txBox="1"/>
          <p:nvPr/>
        </p:nvSpPr>
        <p:spPr>
          <a:xfrm>
            <a:off x="1351524" y="3346598"/>
            <a:ext cx="21844001" cy="25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50000"/>
              </a:lnSpc>
              <a:defRPr sz="4000" b="0">
                <a:solidFill>
                  <a:srgbClr val="35545C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В то время были получены потрясающие результаты в области компьютерного зрения. Одно из самых известных заблуждений касательно перцептрона заключается в том, что он не может решить задачу XOR. С этой задачей перцептрон так же справляется</a:t>
            </a:r>
          </a:p>
        </p:txBody>
      </p:sp>
      <p:pic>
        <p:nvPicPr>
          <p:cNvPr id="166" name="xor.png" descr="x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12" y="7890761"/>
            <a:ext cx="6457462" cy="24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200px-Perceptron-xor-task.svg.png" descr="1200px-Perceptron-xor-task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098" y="5801703"/>
            <a:ext cx="10112955" cy="6649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Перцептрон в общем виде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/>
          <a:srcRect t="5198"/>
          <a:stretch>
            <a:fillRect/>
          </a:stretch>
        </p:blipFill>
        <p:spPr>
          <a:xfrm>
            <a:off x="-544" y="3600099"/>
            <a:ext cx="24385088" cy="101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Полносвязная сеть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1202</Words>
  <Application>Microsoft Office PowerPoint</Application>
  <PresentationFormat>Произвольный</PresentationFormat>
  <Paragraphs>222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Вводное занятие </vt:lpstr>
      <vt:lpstr>Презентация PowerPoint</vt:lpstr>
      <vt:lpstr>История глубокого обучения</vt:lpstr>
      <vt:lpstr>Перцептрон Розенблатта</vt:lpstr>
      <vt:lpstr>Перцептрон Розенблатта</vt:lpstr>
      <vt:lpstr>Перцептрон Розенблатта</vt:lpstr>
      <vt:lpstr>Перцептрон в общем виде</vt:lpstr>
      <vt:lpstr>Презентация PowerPoint</vt:lpstr>
      <vt:lpstr>Полносвязная сеть. Один нейрон</vt:lpstr>
      <vt:lpstr>Полносвязная сеть. Комбинация нейронов</vt:lpstr>
      <vt:lpstr>Полносвязная сеть. Скрытый слой</vt:lpstr>
      <vt:lpstr>Полносвязная сеть. Входы одного нейрона</vt:lpstr>
      <vt:lpstr>Полносвязная сеть. Глубокая сеть</vt:lpstr>
      <vt:lpstr>Презентация PowerPoint</vt:lpstr>
      <vt:lpstr>Активация. Важность активации</vt:lpstr>
      <vt:lpstr>Активация. Важность активации</vt:lpstr>
      <vt:lpstr>Активация. Функции активации</vt:lpstr>
      <vt:lpstr>Активация. Функции активации</vt:lpstr>
      <vt:lpstr>Презентация PowerPoint</vt:lpstr>
      <vt:lpstr>Функция потерь</vt:lpstr>
      <vt:lpstr>Функция потерь для разных задач</vt:lpstr>
      <vt:lpstr>Функция потерь для разных задач</vt:lpstr>
      <vt:lpstr>Презентация PowerPoint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Обратное распространение ошибки</vt:lpstr>
      <vt:lpstr>Презентация PowerPoint</vt:lpstr>
      <vt:lpstr>Градиентный спуск</vt:lpstr>
      <vt:lpstr>Градиентный спуск</vt:lpstr>
      <vt:lpstr>Градиентный спуск</vt:lpstr>
      <vt:lpstr>Градиентный спуск</vt:lpstr>
      <vt:lpstr>Градиентный спуск</vt:lpstr>
      <vt:lpstr>Градиентный спуск</vt:lpstr>
      <vt:lpstr>Лернинг рейт</vt:lpstr>
      <vt:lpstr>Лернинг рейт</vt:lpstr>
      <vt:lpstr>Лернинг рейт</vt:lpstr>
      <vt:lpstr>Лернинг рейт</vt:lpstr>
      <vt:lpstr>Презентация PowerPoint</vt:lpstr>
      <vt:lpstr>Батчи. Градиентный спуск по 1 точке</vt:lpstr>
      <vt:lpstr>Батчи</vt:lpstr>
      <vt:lpstr>Батчи</vt:lpstr>
      <vt:lpstr>Батчи. Градиентный спуск по батчам</vt:lpstr>
      <vt:lpstr>Батчи. Градиентный спуск по батчам</vt:lpstr>
      <vt:lpstr>Батчи. Формирование</vt:lpstr>
      <vt:lpstr>Презентация PowerPoint</vt:lpstr>
      <vt:lpstr>Оптимизаторы</vt:lpstr>
      <vt:lpstr>Оптимизаторы. Momentum</vt:lpstr>
      <vt:lpstr>Оптимизаторы. Adagrad</vt:lpstr>
      <vt:lpstr>Оптимизаторы. RMSprop</vt:lpstr>
      <vt:lpstr>Оптимизаторы. Adam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dc:creator>work</dc:creator>
  <cp:lastModifiedBy>work</cp:lastModifiedBy>
  <cp:revision>4</cp:revision>
  <dcterms:modified xsi:type="dcterms:W3CDTF">2023-02-16T18:00:13Z</dcterms:modified>
</cp:coreProperties>
</file>